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0"/>
  </p:notesMasterIdLst>
  <p:sldIdLst>
    <p:sldId id="299" r:id="rId2"/>
    <p:sldId id="305" r:id="rId3"/>
    <p:sldId id="308" r:id="rId4"/>
    <p:sldId id="309" r:id="rId5"/>
    <p:sldId id="306" r:id="rId6"/>
    <p:sldId id="307" r:id="rId7"/>
    <p:sldId id="303" r:id="rId8"/>
    <p:sldId id="272" r:id="rId9"/>
  </p:sldIdLst>
  <p:sldSz cx="12192000" cy="6858000"/>
  <p:notesSz cx="9144000" cy="68580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8639" autoAdjust="0"/>
  </p:normalViewPr>
  <p:slideViewPr>
    <p:cSldViewPr snapToGrid="0" showGuides="1">
      <p:cViewPr varScale="1">
        <p:scale>
          <a:sx n="99" d="100"/>
          <a:sy n="99" d="100"/>
        </p:scale>
        <p:origin x="1640"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What happens when you are entering data into DHIS2, but your internet connection is lost?</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This can be a common problem in places with limited or unstable internet connectivity. </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7943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For this reason, DHIS2 has been built with basic offline data entry capabilities in mind so you can continue to enter data even when temporarily offline. Let's take a look at how it works.</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For this reason, DHIS2 has been built with basic offline data entry capabilities in mind so you can continue to enter data even when temporarily offline. Let's take a look at how it works. </a:t>
            </a:r>
          </a:p>
          <a:p>
            <a:endParaRPr lang="en-US" noProof="0" dirty="0"/>
          </a:p>
          <a:p>
            <a:r>
              <a:rPr lang="en-US" noProof="0" dirty="0"/>
              <a:t>Slide 5 (demo)</a:t>
            </a:r>
          </a:p>
          <a:p>
            <a:r>
              <a:rPr lang="en-US" noProof="0" dirty="0"/>
              <a:t>When you open the DHIS2 data entry app, the message, "You are online", should display in a yellow text box at the top of the screen. </a:t>
            </a:r>
          </a:p>
          <a:p>
            <a:endParaRPr lang="en-US" noProof="0" dirty="0"/>
          </a:p>
          <a:p>
            <a:r>
              <a:rPr lang="en-US" noProof="0" dirty="0"/>
              <a:t>This means that you are connected to the internet and the data you entered will be automatically saved to the DHIS2 server. </a:t>
            </a:r>
          </a:p>
          <a:p>
            <a:endParaRPr lang="en-US" noProof="0" dirty="0"/>
          </a:p>
          <a:p>
            <a:r>
              <a:rPr lang="en-US" noProof="0" dirty="0"/>
              <a:t>Now, let's see what happens if you lose internet access. You can test this by turning your internet connection off, and then opening up a Data Entry form and starting to enter data. </a:t>
            </a:r>
          </a:p>
          <a:p>
            <a:endParaRPr lang="en-US" noProof="0" dirty="0"/>
          </a:p>
          <a:p>
            <a:r>
              <a:rPr lang="en-US" noProof="0" dirty="0"/>
              <a:t>The message, "You are offline", data will be stored locally, will appear at the top of the screen. </a:t>
            </a:r>
          </a:p>
          <a:p>
            <a:endParaRPr lang="en-US" noProof="0" dirty="0"/>
          </a:p>
          <a:p>
            <a:r>
              <a:rPr lang="en-US" noProof="0" dirty="0"/>
              <a:t>You'll notice that when you enter data, the field still turns green to indicate the data value is saved. This is because the data are being stored locally on your computer's cache. </a:t>
            </a:r>
          </a:p>
          <a:p>
            <a:endParaRPr lang="en-US" noProof="0" dirty="0"/>
          </a:p>
          <a:p>
            <a:r>
              <a:rPr lang="en-US" noProof="0" dirty="0"/>
              <a:t>Let's turn the internet back on. When the internet comes back on, you will get another message that says, There is data stored locally, please upload to the server, with an Upload button next to the message. </a:t>
            </a:r>
          </a:p>
          <a:p>
            <a:endParaRPr lang="en-US" noProof="0" dirty="0"/>
          </a:p>
          <a:p>
            <a:r>
              <a:rPr lang="en-US" noProof="0" dirty="0"/>
              <a:t>All you need to do is simply click on the Upload button and then you should receive the message, Upload to server was successful.</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It is critical that you do not clear your browser cache using the DHIS2 Browser Cache Cleaner app until you have uploaded your data to the server, as your data are stored locally in your DHIS2 browser cache. </a:t>
            </a:r>
          </a:p>
          <a:p>
            <a:endParaRPr lang="en-US" noProof="0" dirty="0"/>
          </a:p>
          <a:p>
            <a:r>
              <a:rPr lang="en-US" noProof="0" dirty="0"/>
              <a:t>Clearing your cache before uploading your data will result in data loss. Note that the offline functionality in the web-based DHIS2 data entry app is intended to cover periodic internet outages and not to perform as a permanent offline mode. </a:t>
            </a:r>
          </a:p>
          <a:p>
            <a:endParaRPr lang="en-US" noProof="0" dirty="0"/>
          </a:p>
          <a:p>
            <a:r>
              <a:rPr lang="en-US" noProof="0" dirty="0"/>
              <a:t>If you need to capture data in an area where internet connectivity is very limited, or if you will be working temporarily from an area with no internet access at all, we recommend using the DHIS2 Android Capture app. </a:t>
            </a:r>
          </a:p>
          <a:p>
            <a:endParaRPr lang="en-US" noProof="0" dirty="0"/>
          </a:p>
          <a:p>
            <a:r>
              <a:rPr lang="en-US" noProof="0" dirty="0"/>
              <a:t>You will learn more about the Android app later in this course. </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4189904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To recap, in this video, you have learned that DHIS2 allows you to enter data when the internet connection is not stable by saving the data locally in your browser cache. You will know when you are offline by a message displayed on the screen. When connectivity is restored, you need to select a button to upload the data to the DHIS2 server.</a:t>
            </a: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Data Entry app: Offline Data Entry</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4557421"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4861560"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3089306" y="3440446"/>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3595386" y="3019091"/>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797388" y="3910127"/>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3861264" y="1789304"/>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3814492" y="1808168"/>
            <a:ext cx="901964" cy="822960"/>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spd="slow" p14:dur="2000" advTm="7104"/>
    </mc:Choice>
    <mc:Fallback xmlns="">
      <p:transition spd="slow" advTm="710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14:presetBounceEnd="19000">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14:bounceEnd="19000">
                                          <p:cBhvr additive="base">
                                            <p:cTn id="15" dur="2000" fill="hold"/>
                                            <p:tgtEl>
                                              <p:spTgt spid="18"/>
                                            </p:tgtEl>
                                            <p:attrNameLst>
                                              <p:attrName>ppt_x</p:attrName>
                                            </p:attrNameLst>
                                          </p:cBhvr>
                                          <p:tavLst>
                                            <p:tav tm="0">
                                              <p:val>
                                                <p:strVal val="0-#ppt_w/2"/>
                                              </p:val>
                                            </p:tav>
                                            <p:tav tm="100000">
                                              <p:val>
                                                <p:strVal val="#ppt_x"/>
                                              </p:val>
                                            </p:tav>
                                          </p:tavLst>
                                        </p:anim>
                                        <p:anim calcmode="lin" valueType="num" p14:bounceEnd="19000">
                                          <p:cBhvr additive="base">
                                            <p:cTn id="16" dur="2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19000">
                                      <p:stCondLst>
                                        <p:cond delay="250"/>
                                      </p:stCondLst>
                                      <p:childTnLst>
                                        <p:set>
                                          <p:cBhvr>
                                            <p:cTn id="18" dur="1" fill="hold">
                                              <p:stCondLst>
                                                <p:cond delay="0"/>
                                              </p:stCondLst>
                                            </p:cTn>
                                            <p:tgtEl>
                                              <p:spTgt spid="17"/>
                                            </p:tgtEl>
                                            <p:attrNameLst>
                                              <p:attrName>style.visibility</p:attrName>
                                            </p:attrNameLst>
                                          </p:cBhvr>
                                          <p:to>
                                            <p:strVal val="visible"/>
                                          </p:to>
                                        </p:set>
                                        <p:anim calcmode="lin" valueType="num" p14:bounceEnd="19000">
                                          <p:cBhvr additive="base">
                                            <p:cTn id="19" dur="2000" fill="hold"/>
                                            <p:tgtEl>
                                              <p:spTgt spid="17"/>
                                            </p:tgtEl>
                                            <p:attrNameLst>
                                              <p:attrName>ppt_x</p:attrName>
                                            </p:attrNameLst>
                                          </p:cBhvr>
                                          <p:tavLst>
                                            <p:tav tm="0">
                                              <p:val>
                                                <p:strVal val="0-#ppt_w/2"/>
                                              </p:val>
                                            </p:tav>
                                            <p:tav tm="100000">
                                              <p:val>
                                                <p:strVal val="#ppt_x"/>
                                              </p:val>
                                            </p:tav>
                                          </p:tavLst>
                                        </p:anim>
                                        <p:anim calcmode="lin" valueType="num" p14:bounceEnd="19000">
                                          <p:cBhvr additive="base">
                                            <p:cTn id="20" dur="20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19000">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14:bounceEnd="19000">
                                          <p:cBhvr additive="base">
                                            <p:cTn id="23" dur="2000" fill="hold"/>
                                            <p:tgtEl>
                                              <p:spTgt spid="19"/>
                                            </p:tgtEl>
                                            <p:attrNameLst>
                                              <p:attrName>ppt_x</p:attrName>
                                            </p:attrNameLst>
                                          </p:cBhvr>
                                          <p:tavLst>
                                            <p:tav tm="0">
                                              <p:val>
                                                <p:strVal val="0-#ppt_w/2"/>
                                              </p:val>
                                            </p:tav>
                                            <p:tav tm="100000">
                                              <p:val>
                                                <p:strVal val="#ppt_x"/>
                                              </p:val>
                                            </p:tav>
                                          </p:tavLst>
                                        </p:anim>
                                        <p:anim calcmode="lin" valueType="num" p14:bounceEnd="19000">
                                          <p:cBhvr additive="base">
                                            <p:cTn id="24" dur="2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000" fill="hold"/>
                                            <p:tgtEl>
                                              <p:spTgt spid="18"/>
                                            </p:tgtEl>
                                            <p:attrNameLst>
                                              <p:attrName>ppt_x</p:attrName>
                                            </p:attrNameLst>
                                          </p:cBhvr>
                                          <p:tavLst>
                                            <p:tav tm="0">
                                              <p:val>
                                                <p:strVal val="0-#ppt_w/2"/>
                                              </p:val>
                                            </p:tav>
                                            <p:tav tm="100000">
                                              <p:val>
                                                <p:strVal val="#ppt_x"/>
                                              </p:val>
                                            </p:tav>
                                          </p:tavLst>
                                        </p:anim>
                                        <p:anim calcmode="lin" valueType="num">
                                          <p:cBhvr additive="base">
                                            <p:cTn id="16" dur="2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000" fill="hold"/>
                                            <p:tgtEl>
                                              <p:spTgt spid="17"/>
                                            </p:tgtEl>
                                            <p:attrNameLst>
                                              <p:attrName>ppt_x</p:attrName>
                                            </p:attrNameLst>
                                          </p:cBhvr>
                                          <p:tavLst>
                                            <p:tav tm="0">
                                              <p:val>
                                                <p:strVal val="0-#ppt_w/2"/>
                                              </p:val>
                                            </p:tav>
                                            <p:tav tm="100000">
                                              <p:val>
                                                <p:strVal val="#ppt_x"/>
                                              </p:val>
                                            </p:tav>
                                          </p:tavLst>
                                        </p:anim>
                                        <p:anim calcmode="lin" valueType="num">
                                          <p:cBhvr additive="base">
                                            <p:cTn id="20" dur="20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000" fill="hold"/>
                                            <p:tgtEl>
                                              <p:spTgt spid="19"/>
                                            </p:tgtEl>
                                            <p:attrNameLst>
                                              <p:attrName>ppt_x</p:attrName>
                                            </p:attrNameLst>
                                          </p:cBhvr>
                                          <p:tavLst>
                                            <p:tav tm="0">
                                              <p:val>
                                                <p:strVal val="0-#ppt_w/2"/>
                                              </p:val>
                                            </p:tav>
                                            <p:tav tm="100000">
                                              <p:val>
                                                <p:strVal val="#ppt_x"/>
                                              </p:val>
                                            </p:tav>
                                          </p:tavLst>
                                        </p:anim>
                                        <p:anim calcmode="lin" valueType="num">
                                          <p:cBhvr additive="base">
                                            <p:cTn id="24" dur="2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083E4E80-089E-497F-A225-53C025627CBF}"/>
              </a:ext>
            </a:extLst>
          </p:cNvPr>
          <p:cNvSpPr/>
          <p:nvPr/>
        </p:nvSpPr>
        <p:spPr>
          <a:xfrm>
            <a:off x="7277540" y="1211266"/>
            <a:ext cx="2025181" cy="4458360"/>
          </a:xfrm>
          <a:custGeom>
            <a:avLst/>
            <a:gdLst>
              <a:gd name="connsiteX0" fmla="*/ 53821 w 3114648"/>
              <a:gd name="connsiteY0" fmla="*/ 1611661 h 6856782"/>
              <a:gd name="connsiteX1" fmla="*/ 483561 w 3114648"/>
              <a:gd name="connsiteY1" fmla="*/ 594277 h 6856782"/>
              <a:gd name="connsiteX2" fmla="*/ 494791 w 3114648"/>
              <a:gd name="connsiteY2" fmla="*/ 574389 h 6856782"/>
              <a:gd name="connsiteX3" fmla="*/ 827404 w 3114648"/>
              <a:gd name="connsiteY3" fmla="*/ 113789 h 6856782"/>
              <a:gd name="connsiteX4" fmla="*/ 869152 w 3114648"/>
              <a:gd name="connsiteY4" fmla="*/ 80184 h 6856782"/>
              <a:gd name="connsiteX5" fmla="*/ 1034087 w 3114648"/>
              <a:gd name="connsiteY5" fmla="*/ 8432 h 6856782"/>
              <a:gd name="connsiteX6" fmla="*/ 1074549 w 3114648"/>
              <a:gd name="connsiteY6" fmla="*/ -140 h 6856782"/>
              <a:gd name="connsiteX7" fmla="*/ 1185478 w 3114648"/>
              <a:gd name="connsiteY7" fmla="*/ -140 h 6856782"/>
              <a:gd name="connsiteX8" fmla="*/ 1252172 w 3114648"/>
              <a:gd name="connsiteY8" fmla="*/ 24892 h 6856782"/>
              <a:gd name="connsiteX9" fmla="*/ 1523320 w 3114648"/>
              <a:gd name="connsiteY9" fmla="*/ 261750 h 6856782"/>
              <a:gd name="connsiteX10" fmla="*/ 1545437 w 3114648"/>
              <a:gd name="connsiteY10" fmla="*/ 289182 h 6856782"/>
              <a:gd name="connsiteX11" fmla="*/ 1768322 w 3114648"/>
              <a:gd name="connsiteY11" fmla="*/ 694061 h 6856782"/>
              <a:gd name="connsiteX12" fmla="*/ 1780666 w 3114648"/>
              <a:gd name="connsiteY12" fmla="*/ 750211 h 6856782"/>
              <a:gd name="connsiteX13" fmla="*/ 1748091 w 3114648"/>
              <a:gd name="connsiteY13" fmla="*/ 1205497 h 6856782"/>
              <a:gd name="connsiteX14" fmla="*/ 1756663 w 3114648"/>
              <a:gd name="connsiteY14" fmla="*/ 1254445 h 6856782"/>
              <a:gd name="connsiteX15" fmla="*/ 2465695 w 3114648"/>
              <a:gd name="connsiteY15" fmla="*/ 2825270 h 6856782"/>
              <a:gd name="connsiteX16" fmla="*/ 2470324 w 3114648"/>
              <a:gd name="connsiteY16" fmla="*/ 2837529 h 6856782"/>
              <a:gd name="connsiteX17" fmla="*/ 3109919 w 3114648"/>
              <a:gd name="connsiteY17" fmla="*/ 4946879 h 6856782"/>
              <a:gd name="connsiteX18" fmla="*/ 3114290 w 3114648"/>
              <a:gd name="connsiteY18" fmla="*/ 4976282 h 6856782"/>
              <a:gd name="connsiteX19" fmla="*/ 3114290 w 3114648"/>
              <a:gd name="connsiteY19" fmla="*/ 5374303 h 6856782"/>
              <a:gd name="connsiteX20" fmla="*/ 3105718 w 3114648"/>
              <a:gd name="connsiteY20" fmla="*/ 5414594 h 6856782"/>
              <a:gd name="connsiteX21" fmla="*/ 2990246 w 3114648"/>
              <a:gd name="connsiteY21" fmla="*/ 5681370 h 6856782"/>
              <a:gd name="connsiteX22" fmla="*/ 2981674 w 3114648"/>
              <a:gd name="connsiteY22" fmla="*/ 5697487 h 6856782"/>
              <a:gd name="connsiteX23" fmla="*/ 2344651 w 3114648"/>
              <a:gd name="connsiteY23" fmla="*/ 6649034 h 6856782"/>
              <a:gd name="connsiteX24" fmla="*/ 2332049 w 3114648"/>
              <a:gd name="connsiteY24" fmla="*/ 6664293 h 6856782"/>
              <a:gd name="connsiteX25" fmla="*/ 2169944 w 3114648"/>
              <a:gd name="connsiteY25" fmla="*/ 6826914 h 6856782"/>
              <a:gd name="connsiteX26" fmla="*/ 2094591 w 3114648"/>
              <a:gd name="connsiteY26" fmla="*/ 6856574 h 6856782"/>
              <a:gd name="connsiteX27" fmla="*/ 1604844 w 3114648"/>
              <a:gd name="connsiteY27" fmla="*/ 6839429 h 6856782"/>
              <a:gd name="connsiteX28" fmla="*/ 1554952 w 3114648"/>
              <a:gd name="connsiteY28" fmla="*/ 6824256 h 6856782"/>
              <a:gd name="connsiteX29" fmla="*/ 1212738 w 3114648"/>
              <a:gd name="connsiteY29" fmla="*/ 6611572 h 6856782"/>
              <a:gd name="connsiteX30" fmla="*/ 1189164 w 3114648"/>
              <a:gd name="connsiteY30" fmla="*/ 6591256 h 6856782"/>
              <a:gd name="connsiteX31" fmla="*/ 942876 w 3114648"/>
              <a:gd name="connsiteY31" fmla="*/ 6302534 h 6856782"/>
              <a:gd name="connsiteX32" fmla="*/ 929331 w 3114648"/>
              <a:gd name="connsiteY32" fmla="*/ 6282131 h 6856782"/>
              <a:gd name="connsiteX33" fmla="*/ 683900 w 3114648"/>
              <a:gd name="connsiteY33" fmla="*/ 5791184 h 6856782"/>
              <a:gd name="connsiteX34" fmla="*/ 676957 w 3114648"/>
              <a:gd name="connsiteY34" fmla="*/ 5773010 h 6856782"/>
              <a:gd name="connsiteX35" fmla="*/ 454843 w 3114648"/>
              <a:gd name="connsiteY35" fmla="*/ 4973625 h 6856782"/>
              <a:gd name="connsiteX36" fmla="*/ 451243 w 3114648"/>
              <a:gd name="connsiteY36" fmla="*/ 4949279 h 6856782"/>
              <a:gd name="connsiteX37" fmla="*/ 430840 w 3114648"/>
              <a:gd name="connsiteY37" fmla="*/ 4194899 h 6856782"/>
              <a:gd name="connsiteX38" fmla="*/ 412495 w 3114648"/>
              <a:gd name="connsiteY38" fmla="*/ 4139349 h 6856782"/>
              <a:gd name="connsiteX39" fmla="*/ 52450 w 3114648"/>
              <a:gd name="connsiteY39" fmla="*/ 3626456 h 6856782"/>
              <a:gd name="connsiteX40" fmla="*/ 36848 w 3114648"/>
              <a:gd name="connsiteY40" fmla="*/ 3592166 h 6856782"/>
              <a:gd name="connsiteX41" fmla="*/ 2558 w 3114648"/>
              <a:gd name="connsiteY41" fmla="*/ 3451063 h 6856782"/>
              <a:gd name="connsiteX42" fmla="*/ 1358 w 3114648"/>
              <a:gd name="connsiteY42" fmla="*/ 3408201 h 6856782"/>
              <a:gd name="connsiteX43" fmla="*/ 130631 w 3114648"/>
              <a:gd name="connsiteY43" fmla="*/ 2719057 h 6856782"/>
              <a:gd name="connsiteX44" fmla="*/ 132431 w 3114648"/>
              <a:gd name="connsiteY44" fmla="*/ 2699083 h 6856782"/>
              <a:gd name="connsiteX45" fmla="*/ 123859 w 3114648"/>
              <a:gd name="connsiteY45" fmla="*/ 2017484 h 6856782"/>
              <a:gd name="connsiteX46" fmla="*/ 121459 w 3114648"/>
              <a:gd name="connsiteY46" fmla="*/ 1996567 h 6856782"/>
              <a:gd name="connsiteX47" fmla="*/ 48249 w 3114648"/>
              <a:gd name="connsiteY47" fmla="*/ 1673383 h 6856782"/>
              <a:gd name="connsiteX48" fmla="*/ 53821 w 3114648"/>
              <a:gd name="connsiteY48" fmla="*/ 1611661 h 68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114648" h="6856782">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w="8554"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A87C210B-54B2-467E-9817-9D9E89F50BA6}"/>
              </a:ext>
            </a:extLst>
          </p:cNvPr>
          <p:cNvGrpSpPr/>
          <p:nvPr/>
        </p:nvGrpSpPr>
        <p:grpSpPr>
          <a:xfrm>
            <a:off x="2419703"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2723842"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951588" y="3440446"/>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457668" y="3019091"/>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659670" y="3910127"/>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8468637" y="4056888"/>
            <a:ext cx="301983" cy="352590"/>
            <a:chOff x="3861264" y="1789304"/>
            <a:chExt cx="690944" cy="806733"/>
          </a:xfrm>
          <a:solidFill>
            <a:schemeClr val="bg1"/>
          </a:solidFill>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8440317" y="4053133"/>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93652B4-8A69-4C9B-9648-4EF282984907}"/>
              </a:ext>
            </a:extLst>
          </p:cNvPr>
          <p:cNvGrpSpPr/>
          <p:nvPr/>
        </p:nvGrpSpPr>
        <p:grpSpPr>
          <a:xfrm>
            <a:off x="7906662" y="3105844"/>
            <a:ext cx="301983" cy="352590"/>
            <a:chOff x="3861264" y="1789304"/>
            <a:chExt cx="690944" cy="806733"/>
          </a:xfrm>
          <a:solidFill>
            <a:schemeClr val="bg1"/>
          </a:solidFill>
        </p:grpSpPr>
        <p:sp>
          <p:nvSpPr>
            <p:cNvPr id="38" name="Freeform: Shape 37">
              <a:extLst>
                <a:ext uri="{FF2B5EF4-FFF2-40B4-BE49-F238E27FC236}">
                  <a16:creationId xmlns:a16="http://schemas.microsoft.com/office/drawing/2014/main" id="{811A770C-8A97-4C23-8B4B-81310B43AC80}"/>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7B7C64-878D-404A-8DCE-B4653914A40A}"/>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15E97CA-1B72-44CD-ABA6-81675C53B3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3796EE0-79EF-44EE-935C-2A304C0C75D4}"/>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42" name="Straight Connector 41">
            <a:extLst>
              <a:ext uri="{FF2B5EF4-FFF2-40B4-BE49-F238E27FC236}">
                <a16:creationId xmlns:a16="http://schemas.microsoft.com/office/drawing/2014/main" id="{417A12E3-B130-44B4-AE2C-43034F812CC7}"/>
              </a:ext>
            </a:extLst>
          </p:cNvPr>
          <p:cNvCxnSpPr>
            <a:cxnSpLocks/>
          </p:cNvCxnSpPr>
          <p:nvPr/>
        </p:nvCxnSpPr>
        <p:spPr>
          <a:xfrm flipV="1">
            <a:off x="7878342" y="3102089"/>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3F77636-D605-4AD6-86B9-98919F0EBF37}"/>
              </a:ext>
            </a:extLst>
          </p:cNvPr>
          <p:cNvGrpSpPr/>
          <p:nvPr/>
        </p:nvGrpSpPr>
        <p:grpSpPr>
          <a:xfrm>
            <a:off x="7954865" y="1948442"/>
            <a:ext cx="301983" cy="352590"/>
            <a:chOff x="3861264" y="1789304"/>
            <a:chExt cx="690944" cy="806733"/>
          </a:xfrm>
          <a:solidFill>
            <a:schemeClr val="bg1"/>
          </a:solidFill>
        </p:grpSpPr>
        <p:sp>
          <p:nvSpPr>
            <p:cNvPr id="49" name="Freeform: Shape 48">
              <a:extLst>
                <a:ext uri="{FF2B5EF4-FFF2-40B4-BE49-F238E27FC236}">
                  <a16:creationId xmlns:a16="http://schemas.microsoft.com/office/drawing/2014/main" id="{348D468D-6B77-47FD-8AC3-75C400F3E605}"/>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621DDC0-46D2-4DC3-B181-1DF0AC62117E}"/>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FFC6E3B-3D22-4A81-AA9D-BC3B433834C1}"/>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8823FA8-6632-44D8-97EA-B52B44195A59}"/>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53" name="Straight Connector 52">
            <a:extLst>
              <a:ext uri="{FF2B5EF4-FFF2-40B4-BE49-F238E27FC236}">
                <a16:creationId xmlns:a16="http://schemas.microsoft.com/office/drawing/2014/main" id="{36CE7363-7A8F-4C8E-85FA-202974114FE4}"/>
              </a:ext>
            </a:extLst>
          </p:cNvPr>
          <p:cNvCxnSpPr>
            <a:cxnSpLocks/>
          </p:cNvCxnSpPr>
          <p:nvPr/>
        </p:nvCxnSpPr>
        <p:spPr>
          <a:xfrm flipV="1">
            <a:off x="7926545" y="1944687"/>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D71A6E6-1AFE-4288-89A7-6BEA42A994ED}"/>
              </a:ext>
            </a:extLst>
          </p:cNvPr>
          <p:cNvGrpSpPr/>
          <p:nvPr/>
        </p:nvGrpSpPr>
        <p:grpSpPr>
          <a:xfrm>
            <a:off x="7592276" y="2574466"/>
            <a:ext cx="301983" cy="352590"/>
            <a:chOff x="3861264" y="1789304"/>
            <a:chExt cx="690944" cy="806733"/>
          </a:xfrm>
          <a:solidFill>
            <a:schemeClr val="bg1"/>
          </a:solidFill>
        </p:grpSpPr>
        <p:sp>
          <p:nvSpPr>
            <p:cNvPr id="55" name="Freeform: Shape 54">
              <a:extLst>
                <a:ext uri="{FF2B5EF4-FFF2-40B4-BE49-F238E27FC236}">
                  <a16:creationId xmlns:a16="http://schemas.microsoft.com/office/drawing/2014/main" id="{A0DAEF93-D0E1-41D0-B256-FC85713B9898}"/>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6BE71ED-C0F9-4BC8-9D06-5DC0BFC3C607}"/>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5060947-B81C-47F7-A2E2-98D03EBBD942}"/>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CDECBD6-B13E-4602-B964-2A1AF45B700F}"/>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59" name="Straight Connector 58">
            <a:extLst>
              <a:ext uri="{FF2B5EF4-FFF2-40B4-BE49-F238E27FC236}">
                <a16:creationId xmlns:a16="http://schemas.microsoft.com/office/drawing/2014/main" id="{A1E8B7E7-B390-4D18-AD67-A593C8DF810D}"/>
              </a:ext>
            </a:extLst>
          </p:cNvPr>
          <p:cNvCxnSpPr>
            <a:cxnSpLocks/>
          </p:cNvCxnSpPr>
          <p:nvPr/>
        </p:nvCxnSpPr>
        <p:spPr>
          <a:xfrm flipV="1">
            <a:off x="7563956" y="2570711"/>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3F539DE-08EA-4D47-BE5D-DBC3835E2230}"/>
              </a:ext>
            </a:extLst>
          </p:cNvPr>
          <p:cNvGrpSpPr/>
          <p:nvPr/>
        </p:nvGrpSpPr>
        <p:grpSpPr>
          <a:xfrm>
            <a:off x="8088377" y="4616796"/>
            <a:ext cx="301983" cy="352590"/>
            <a:chOff x="3861264" y="1789304"/>
            <a:chExt cx="690944" cy="806733"/>
          </a:xfrm>
          <a:solidFill>
            <a:schemeClr val="bg1"/>
          </a:solidFill>
        </p:grpSpPr>
        <p:sp>
          <p:nvSpPr>
            <p:cNvPr id="61" name="Freeform: Shape 60">
              <a:extLst>
                <a:ext uri="{FF2B5EF4-FFF2-40B4-BE49-F238E27FC236}">
                  <a16:creationId xmlns:a16="http://schemas.microsoft.com/office/drawing/2014/main" id="{6AC2C978-2A1A-4B55-9464-1C8D0F2997A9}"/>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950491A-066A-4560-B0B0-565A22C22CBF}"/>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C43BA12-5776-423C-955D-42D94DC2795F}"/>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8AD8528-7042-4B52-B049-BD8F62E3BC61}"/>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65" name="Straight Connector 64">
            <a:extLst>
              <a:ext uri="{FF2B5EF4-FFF2-40B4-BE49-F238E27FC236}">
                <a16:creationId xmlns:a16="http://schemas.microsoft.com/office/drawing/2014/main" id="{C9AC3FDE-F05E-4D4A-9531-0EC9C6D4572C}"/>
              </a:ext>
            </a:extLst>
          </p:cNvPr>
          <p:cNvCxnSpPr>
            <a:cxnSpLocks/>
          </p:cNvCxnSpPr>
          <p:nvPr/>
        </p:nvCxnSpPr>
        <p:spPr>
          <a:xfrm flipV="1">
            <a:off x="8060057" y="4613041"/>
            <a:ext cx="394211" cy="365760"/>
          </a:xfrm>
          <a:prstGeom prst="line">
            <a:avLst/>
          </a:prstGeom>
          <a:ln w="34925" cap="rnd">
            <a:solidFill>
              <a:schemeClr val="accent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17208652"/>
      </p:ext>
    </p:extLst>
  </p:cSld>
  <p:clrMapOvr>
    <a:masterClrMapping/>
  </p:clrMapOvr>
  <mc:AlternateContent xmlns:mc="http://schemas.openxmlformats.org/markup-compatibility/2006" xmlns:p159="http://schemas.microsoft.com/office/powerpoint/2015/09/main">
    <mc:Choice Requires="p159">
      <p:transition spd="slow" advTm="6312">
        <p159:morph option="byObject"/>
      </p:transition>
    </mc:Choice>
    <mc:Fallback xmlns="">
      <p:transition spd="slow" advTm="631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25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50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75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nodeType="withEffect">
                                  <p:stCondLst>
                                    <p:cond delay="75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100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nodeType="withEffect">
                                  <p:stCondLst>
                                    <p:cond delay="10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2740983" y="2963660"/>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dirty="0"/>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dirty="0"/>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dirty="0"/>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dirty="0"/>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dirty="0"/>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3045122" y="154597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Entry App </a:t>
            </a:r>
          </a:p>
        </p:txBody>
      </p:sp>
      <p:sp>
        <p:nvSpPr>
          <p:cNvPr id="17" name="Freeform: Shape 16">
            <a:extLst>
              <a:ext uri="{FF2B5EF4-FFF2-40B4-BE49-F238E27FC236}">
                <a16:creationId xmlns:a16="http://schemas.microsoft.com/office/drawing/2014/main" id="{055CB39C-6AEC-4670-86D5-54D768F6ADF5}"/>
              </a:ext>
            </a:extLst>
          </p:cNvPr>
          <p:cNvSpPr/>
          <p:nvPr/>
        </p:nvSpPr>
        <p:spPr>
          <a:xfrm>
            <a:off x="1272868" y="3650515"/>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B44DEFA-4B76-4154-9BDC-FA822BB620BA}"/>
              </a:ext>
            </a:extLst>
          </p:cNvPr>
          <p:cNvSpPr/>
          <p:nvPr/>
        </p:nvSpPr>
        <p:spPr>
          <a:xfrm>
            <a:off x="1778948" y="3229160"/>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1F1ABF6-6A6C-43C4-BC10-4315F9417808}"/>
              </a:ext>
            </a:extLst>
          </p:cNvPr>
          <p:cNvSpPr/>
          <p:nvPr/>
        </p:nvSpPr>
        <p:spPr>
          <a:xfrm>
            <a:off x="1980950" y="4120196"/>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2044826" y="1999373"/>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dirty="0"/>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1998054" y="2018237"/>
            <a:ext cx="901964" cy="822960"/>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a:r>
              <a:rPr lang="en-US" dirty="0"/>
              <a:t>In this lesson, you will see…</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DHIS2 offline data entry capabilities</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spd="slow" advTm="14899">
        <p159:morph option="byObject"/>
      </p:transition>
    </mc:Choice>
    <mc:Fallback xmlns="">
      <p:transition spd="slow" advTm="148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32C93-CDF2-95FB-8FD7-38022371D326}"/>
              </a:ext>
            </a:extLst>
          </p:cNvPr>
          <p:cNvSpPr txBox="1"/>
          <p:nvPr/>
        </p:nvSpPr>
        <p:spPr>
          <a:xfrm>
            <a:off x="4945487" y="3322749"/>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spd="slow" p14:dur="2000" advTm="81000"/>
    </mc:Choice>
    <mc:Fallback xmlns="">
      <p:transition spd="slow" advTm="81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7D58E5E8-DBA7-41AD-B13C-7EFEF796F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8F037180-7F0B-4F1F-B186-7D5D17BF2F84}"/>
              </a:ext>
            </a:extLst>
          </p:cNvPr>
          <p:cNvSpPr/>
          <p:nvPr/>
        </p:nvSpPr>
        <p:spPr>
          <a:xfrm>
            <a:off x="7105702" y="805433"/>
            <a:ext cx="4923173" cy="5622581"/>
          </a:xfrm>
          <a:prstGeom prst="roundRect">
            <a:avLst>
              <a:gd name="adj" fmla="val 5333"/>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65CAFEA5-3340-47FA-8B87-CCAAE8F7D59D}"/>
              </a:ext>
            </a:extLst>
          </p:cNvPr>
          <p:cNvGrpSpPr/>
          <p:nvPr/>
        </p:nvGrpSpPr>
        <p:grpSpPr>
          <a:xfrm>
            <a:off x="6909106" y="429985"/>
            <a:ext cx="804672" cy="804672"/>
            <a:chOff x="10901033" y="516564"/>
            <a:chExt cx="804672" cy="804672"/>
          </a:xfrm>
        </p:grpSpPr>
        <p:sp>
          <p:nvSpPr>
            <p:cNvPr id="6" name="Oval 5">
              <a:extLst>
                <a:ext uri="{FF2B5EF4-FFF2-40B4-BE49-F238E27FC236}">
                  <a16:creationId xmlns:a16="http://schemas.microsoft.com/office/drawing/2014/main" id="{22832ED7-AB5E-44AF-A951-127324007D0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C7BC13B-3CAC-447A-AFB5-28DF6047B61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E8E1A0B3-9564-4DE8-9A61-A887CB4A6482}"/>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5EB17ACF-7861-45A1-B3E0-79516A3E70F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588491A-3010-41FF-A179-336107D80785}"/>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D073AD35-41A0-4A5B-8216-3CCC83B69A8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3" name="TextBox 12">
            <a:extLst>
              <a:ext uri="{FF2B5EF4-FFF2-40B4-BE49-F238E27FC236}">
                <a16:creationId xmlns:a16="http://schemas.microsoft.com/office/drawing/2014/main" id="{EF3AA2CA-FBBE-4B73-B00B-921E8600A933}"/>
              </a:ext>
            </a:extLst>
          </p:cNvPr>
          <p:cNvSpPr txBox="1"/>
          <p:nvPr/>
        </p:nvSpPr>
        <p:spPr>
          <a:xfrm>
            <a:off x="7186514" y="1127249"/>
            <a:ext cx="4876743" cy="1938992"/>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Do not use the DHIS2 Browser Cache Cleaner app to clear your browser cache</a:t>
            </a:r>
          </a:p>
          <a:p>
            <a:pPr marL="800100" lvl="1" indent="-342900">
              <a:buClr>
                <a:srgbClr val="008CCF"/>
              </a:buClr>
              <a:buFont typeface="Arial" panose="020B0604020202020204" pitchFamily="34" charset="0"/>
              <a:buChar char="•"/>
            </a:pPr>
            <a:r>
              <a:rPr lang="en-US" sz="2400" dirty="0"/>
              <a:t>Your data are stored locally </a:t>
            </a:r>
          </a:p>
        </p:txBody>
      </p:sp>
      <p:sp>
        <p:nvSpPr>
          <p:cNvPr id="14" name="TextBox 13">
            <a:extLst>
              <a:ext uri="{FF2B5EF4-FFF2-40B4-BE49-F238E27FC236}">
                <a16:creationId xmlns:a16="http://schemas.microsoft.com/office/drawing/2014/main" id="{A6C890B1-DEC9-4118-9016-75F0DB1C6728}"/>
              </a:ext>
            </a:extLst>
          </p:cNvPr>
          <p:cNvSpPr txBox="1"/>
          <p:nvPr/>
        </p:nvSpPr>
        <p:spPr>
          <a:xfrm>
            <a:off x="7189983" y="2835378"/>
            <a:ext cx="4765152" cy="1569660"/>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Offline functionality in web-based DHIS2</a:t>
            </a:r>
          </a:p>
          <a:p>
            <a:pPr marL="800100" lvl="1" indent="-342900">
              <a:buClr>
                <a:srgbClr val="008CCF"/>
              </a:buClr>
              <a:buFont typeface="Arial" panose="020B0604020202020204" pitchFamily="34" charset="0"/>
              <a:buChar char="•"/>
            </a:pPr>
            <a:r>
              <a:rPr lang="en-US" sz="2400" dirty="0"/>
              <a:t>Cover periodic internet outages</a:t>
            </a:r>
          </a:p>
        </p:txBody>
      </p:sp>
      <p:sp>
        <p:nvSpPr>
          <p:cNvPr id="16" name="TextBox 15">
            <a:extLst>
              <a:ext uri="{FF2B5EF4-FFF2-40B4-BE49-F238E27FC236}">
                <a16:creationId xmlns:a16="http://schemas.microsoft.com/office/drawing/2014/main" id="{3C384E16-49AF-483F-8FA1-71DE0E4F1D44}"/>
              </a:ext>
            </a:extLst>
          </p:cNvPr>
          <p:cNvSpPr txBox="1"/>
          <p:nvPr/>
        </p:nvSpPr>
        <p:spPr>
          <a:xfrm>
            <a:off x="7189983" y="4543507"/>
            <a:ext cx="4765152" cy="1938992"/>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Capture data in places with limited internet connectivity:</a:t>
            </a:r>
          </a:p>
          <a:p>
            <a:pPr marL="800100" lvl="1" indent="-342900">
              <a:buClr>
                <a:srgbClr val="008CCF"/>
              </a:buClr>
              <a:buFont typeface="Arial" panose="020B0604020202020204" pitchFamily="34" charset="0"/>
              <a:buChar char="•"/>
            </a:pPr>
            <a:r>
              <a:rPr lang="en-US" sz="2400" dirty="0"/>
              <a:t>DHIS2 Android Capture app</a:t>
            </a:r>
          </a:p>
        </p:txBody>
      </p:sp>
    </p:spTree>
    <p:custDataLst>
      <p:tags r:id="rId1"/>
    </p:custDataLst>
    <p:extLst>
      <p:ext uri="{BB962C8B-B14F-4D97-AF65-F5344CB8AC3E}">
        <p14:creationId xmlns:p14="http://schemas.microsoft.com/office/powerpoint/2010/main" val="3503168959"/>
      </p:ext>
    </p:extLst>
  </p:cSld>
  <p:clrMapOvr>
    <a:masterClrMapping/>
  </p:clrMapOvr>
  <mc:AlternateContent xmlns:mc="http://schemas.openxmlformats.org/markup-compatibility/2006" xmlns:p14="http://schemas.microsoft.com/office/powerpoint/2010/main">
    <mc:Choice Requires="p14">
      <p:transition spd="slow" p14:dur="1250" advTm="54456"/>
    </mc:Choice>
    <mc:Fallback xmlns="">
      <p:transition spd="slow" advTm="544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Effect transition="in" filter="fade">
                                      <p:cBhvr>
                                        <p:cTn id="20" dur="500"/>
                                        <p:tgtEl>
                                          <p:spTgt spid="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xEl>
                                              <p:pRg st="1" end="1"/>
                                            </p:txEl>
                                          </p:spTgt>
                                        </p:tgtEl>
                                        <p:attrNameLst>
                                          <p:attrName>style.visibility</p:attrName>
                                        </p:attrNameLst>
                                      </p:cBhvr>
                                      <p:to>
                                        <p:strVal val="visible"/>
                                      </p:to>
                                    </p:set>
                                    <p:animEffect transition="in" filter="fade">
                                      <p:cBhvr>
                                        <p:cTn id="30" dur="500"/>
                                        <p:tgtEl>
                                          <p:spTgt spid="1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xEl>
                                              <p:pRg st="1" end="1"/>
                                            </p:txEl>
                                          </p:spTgt>
                                        </p:tgtEl>
                                        <p:attrNameLst>
                                          <p:attrName>style.visibility</p:attrName>
                                        </p:attrNameLst>
                                      </p:cBhvr>
                                      <p:to>
                                        <p:strVal val="visible"/>
                                      </p:to>
                                    </p:set>
                                    <p:animEffect transition="in" filter="fade">
                                      <p:cBhvr>
                                        <p:cTn id="4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uiExpand="1" build="p"/>
      <p:bldP spid="14" grpId="0" uiExpand="1" build="p"/>
      <p:bldP spid="1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a:r>
              <a:rPr lang="en-US" dirty="0"/>
              <a:t>Summary</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133598" y="1866900"/>
            <a:ext cx="7532915" cy="1569660"/>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DHIS2 allows you to enter data when the internet connection is not stable:</a:t>
            </a:r>
          </a:p>
          <a:p>
            <a:pPr marL="800100" lvl="1" indent="-342900">
              <a:buClr>
                <a:srgbClr val="008CCF"/>
              </a:buClr>
              <a:buFont typeface="Arial" panose="020B0604020202020204" pitchFamily="34" charset="0"/>
              <a:buChar char="•"/>
            </a:pPr>
            <a:r>
              <a:rPr lang="en-US" sz="2400" dirty="0"/>
              <a:t>Saving the data locally in your browser cache </a:t>
            </a:r>
          </a:p>
        </p:txBody>
      </p:sp>
      <p:sp>
        <p:nvSpPr>
          <p:cNvPr id="25" name="TextBox 24">
            <a:extLst>
              <a:ext uri="{FF2B5EF4-FFF2-40B4-BE49-F238E27FC236}">
                <a16:creationId xmlns:a16="http://schemas.microsoft.com/office/drawing/2014/main" id="{2D16E88E-43D1-410A-BE0A-C9A9B4C6A185}"/>
              </a:ext>
            </a:extLst>
          </p:cNvPr>
          <p:cNvSpPr txBox="1"/>
          <p:nvPr/>
        </p:nvSpPr>
        <p:spPr>
          <a:xfrm>
            <a:off x="2133598" y="3222378"/>
            <a:ext cx="7532915"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When you are offline a message will be displayed on the screen</a:t>
            </a:r>
          </a:p>
        </p:txBody>
      </p:sp>
      <p:sp>
        <p:nvSpPr>
          <p:cNvPr id="36" name="TextBox 35">
            <a:extLst>
              <a:ext uri="{FF2B5EF4-FFF2-40B4-BE49-F238E27FC236}">
                <a16:creationId xmlns:a16="http://schemas.microsoft.com/office/drawing/2014/main" id="{651DDE82-3CAF-47DC-9CB6-B469CE351E45}"/>
              </a:ext>
            </a:extLst>
          </p:cNvPr>
          <p:cNvSpPr txBox="1"/>
          <p:nvPr/>
        </p:nvSpPr>
        <p:spPr>
          <a:xfrm>
            <a:off x="2133598" y="4208525"/>
            <a:ext cx="7532915"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When connectivity is restored, you need to select a button to upload the data</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spd="slow" p14:dur="2000" advTm="24696"/>
    </mc:Choice>
    <mc:Fallback xmlns="">
      <p:transition spd="slow" advTm="24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2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088BBB9-D649-4C33-993B-C3160AF31CE4}"/>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626|0.955|2.646"/>
  <p:tag name="ISPRING_SLIDE_ID_2" val="{B9B7AD32-45AC-4DF3-A087-D2389B8B2E74}"/>
  <p:tag name="GENSWF_ADVANCE_TIME" val="7.10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5B69D39-0549-4D3E-A07B-50EFB1DDDAC3}:308"/>
  <p:tag name="TIMING" val="|1.076|1.389"/>
  <p:tag name="ISPRING_SLIDE_ID_2" val="{FDCBABAC-7406-4D57-8E5D-8B8B27B05C46}"/>
  <p:tag name="GENSWF_ADVANCE_TIME" val="6.312"/>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855"/>
  <p:tag name="ISPRING_SLIDE_ID_2" val="{C6E5AEE7-216A-4EBF-83BC-8BFC005C3658}"/>
  <p:tag name="GENSWF_ADVANCE_TIME" val="14.8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55C2D346-D820-46C6-A5DC-69874BFD926D}"/>
  <p:tag name="GENSWF_ADVANCE_TIME" val="81.00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0B07B6-DCE4-452A-B9DA-15E5023AB094}:307"/>
  <p:tag name="GENSWF_ADVANCE_TIME" val="54.456"/>
  <p:tag name="TIMING" val="|0.792|0.96|9.087|10.843|6.375|7.594|11.412"/>
  <p:tag name="ISPRING_SLIDE_ID_2" val="{55247829-C2E6-42BF-877A-1AAFDAC0B2D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3.205|6.153|4.328|4.295"/>
  <p:tag name="ISPRING_SLIDE_ID_2" val="{97FB7252-3078-48C1-A1FA-412194AD38CE}"/>
  <p:tag name="GENSWF_ADVANCE_TIME" val="24.696"/>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7464147-B0F9-4FDA-8155-47E5CCFA0A5A}"/>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8258</TotalTime>
  <Words>669</Words>
  <Application>Microsoft Macintosh PowerPoint</Application>
  <PresentationFormat>Widescreen</PresentationFormat>
  <Paragraphs>54</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lesson, you will see…</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425</cp:revision>
  <dcterms:created xsi:type="dcterms:W3CDTF">2021-02-03T12:41:27Z</dcterms:created>
  <dcterms:modified xsi:type="dcterms:W3CDTF">2023-09-19T12:31:47Z</dcterms:modified>
</cp:coreProperties>
</file>